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8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99544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e6f4442b6_0_1055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7e6f4442b6_0_10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e6f4442b6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g7e6f4442b6_0_668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00" tIns="44500" rIns="89000" bIns="44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3" name="Google Shape;353;g7e6f4442b6_0_668:notes"/>
          <p:cNvSpPr txBox="1">
            <a:spLocks noGrp="1"/>
          </p:cNvSpPr>
          <p:nvPr>
            <p:ph type="sldNum" idx="12"/>
          </p:nvPr>
        </p:nvSpPr>
        <p:spPr>
          <a:xfrm>
            <a:off x="3884862" y="8685791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00" tIns="44500" rIns="89000" bIns="44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e6f4442b6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7e6f4442b6_0_675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00" tIns="44500" rIns="89000" bIns="44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1" name="Google Shape;361;g7e6f4442b6_0_675:notes"/>
          <p:cNvSpPr txBox="1">
            <a:spLocks noGrp="1"/>
          </p:cNvSpPr>
          <p:nvPr>
            <p:ph type="sldNum" idx="12"/>
          </p:nvPr>
        </p:nvSpPr>
        <p:spPr>
          <a:xfrm>
            <a:off x="3884862" y="8685791"/>
            <a:ext cx="29715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000" tIns="44500" rIns="89000" bIns="445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e6f4442b6_0_710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7e6f4442b6_0_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e6f4442b6_0_717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g7e6f4442b6_0_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e6f4442b6_0_724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7e6f4442b6_0_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7e6f4442b6_0_731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7e6f4442b6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e6f4442b6_0_743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7e6f4442b6_0_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e6f4442b6_0_749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7e6f4442b6_0_7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e6f4442b6_0_758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g7e6f4442b6_0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7e6f4442b6_0_766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g7e6f4442b6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e6f4442b6_0_481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7e6f4442b6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7e6f4442b6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7e6f4442b6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7e6f4442b6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7e6f4442b6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e6f4442b6_0_1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e6f4442b6_0_1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e6f4442b6_0_1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7e6f4442b6_0_1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e6f4442b6_0_494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7e6f4442b6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e6f4442b6_0_501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7e6f4442b6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e6f4442b6_0_520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7e6f4442b6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e6f4442b6_0_560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7e6f4442b6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7e6f4442b6_0_599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7e6f4442b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e6f4442b6_0_639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7e6f4442b6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e6f4442b6_0_664:notes"/>
          <p:cNvSpPr txBox="1">
            <a:spLocks noGrp="1"/>
          </p:cNvSpPr>
          <p:nvPr>
            <p:ph type="body" idx="1"/>
          </p:nvPr>
        </p:nvSpPr>
        <p:spPr>
          <a:xfrm>
            <a:off x="686110" y="4342895"/>
            <a:ext cx="5485800" cy="4114500"/>
          </a:xfrm>
          <a:prstGeom prst="rect">
            <a:avLst/>
          </a:prstGeom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7e6f4442b6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7388"/>
            <a:ext cx="6092825" cy="34274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sz="2800"/>
            </a:lvl1pPr>
            <a:lvl2pPr marL="91440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  <a:defRPr sz="2400"/>
            </a:lvl2pPr>
            <a:lvl3pPr marL="137160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2400"/>
            </a:lvl1pPr>
            <a:lvl2pPr marL="914400" lvl="1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/>
            </a:lvl3pPr>
            <a:lvl4pPr marL="1828800" lvl="3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4pPr>
            <a:lvl5pPr marL="228600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5pPr>
            <a:lvl6pPr marL="2743200" lvl="5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/>
            </a:lvl6pPr>
            <a:lvl7pPr marL="3200400" lvl="6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/>
            </a:lvl7pPr>
            <a:lvl8pPr marL="3657600" lvl="7" indent="-330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/>
            </a:lvl8pPr>
            <a:lvl9pPr marL="4114800" lvl="8" indent="-3302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ctrTitle"/>
          </p:nvPr>
        </p:nvSpPr>
        <p:spPr>
          <a:xfrm>
            <a:off x="1219200" y="457200"/>
            <a:ext cx="7772400" cy="14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lang="en" sz="3959">
                <a:solidFill>
                  <a:schemeClr val="lt1"/>
                </a:solidFill>
              </a:rPr>
              <a:t>Ms. Pooni (A-G)</a:t>
            </a:r>
            <a:br>
              <a:rPr lang="en" sz="3959">
                <a:solidFill>
                  <a:schemeClr val="lt1"/>
                </a:solidFill>
              </a:rPr>
            </a:br>
            <a:r>
              <a:rPr lang="en" sz="3959">
                <a:solidFill>
                  <a:schemeClr val="lt1"/>
                </a:solidFill>
              </a:rPr>
              <a:t>Mr. Sall (H-Q)</a:t>
            </a:r>
            <a:br>
              <a:rPr lang="en" sz="3959">
                <a:solidFill>
                  <a:schemeClr val="lt1"/>
                </a:solidFill>
              </a:rPr>
            </a:br>
            <a:r>
              <a:rPr lang="en" sz="3959">
                <a:solidFill>
                  <a:schemeClr val="lt1"/>
                </a:solidFill>
              </a:rPr>
              <a:t>Ms. Schlatter (R-Z)</a:t>
            </a: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60" name="Google Shape;160;p29" descr="C:\Temp\Temporary Internet Files\Content.IE5\BDAOBND2\MC900323630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61257"/>
            <a:ext cx="1297476" cy="12991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9"/>
          <p:cNvSpPr txBox="1"/>
          <p:nvPr/>
        </p:nvSpPr>
        <p:spPr>
          <a:xfrm>
            <a:off x="6389914" y="3571421"/>
            <a:ext cx="2209800" cy="15465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chemeClr val="dk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Selection 20</a:t>
            </a:r>
            <a:r>
              <a:rPr lang="en" sz="3200">
                <a:solidFill>
                  <a:schemeClr val="lt1"/>
                </a:solidFill>
              </a:rPr>
              <a:t>19</a:t>
            </a:r>
            <a:r>
              <a:rPr lang="en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</a:t>
            </a:r>
            <a:r>
              <a:rPr lang="en" sz="3200">
                <a:solidFill>
                  <a:schemeClr val="lt1"/>
                </a:solidFill>
              </a:rPr>
              <a:t>20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-1415143" y="0"/>
            <a:ext cx="184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3600" y="2862275"/>
            <a:ext cx="1905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9"/>
          <p:cNvSpPr txBox="1"/>
          <p:nvPr/>
        </p:nvSpPr>
        <p:spPr>
          <a:xfrm>
            <a:off x="3028050" y="3699900"/>
            <a:ext cx="3087900" cy="9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Grade 10 to 11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">
                <a:solidFill>
                  <a:srgbClr val="FFFF00"/>
                </a:solidFill>
              </a:rPr>
              <a:t>Do I Need a 2</a:t>
            </a:r>
            <a:r>
              <a:rPr lang="en" baseline="30000">
                <a:solidFill>
                  <a:srgbClr val="FFFF00"/>
                </a:solidFill>
              </a:rPr>
              <a:t>nd</a:t>
            </a:r>
            <a:r>
              <a:rPr lang="en">
                <a:solidFill>
                  <a:srgbClr val="FFFF00"/>
                </a:solidFill>
              </a:rPr>
              <a:t> Language?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56" name="Google Shape;356;p38"/>
          <p:cNvSpPr txBox="1">
            <a:spLocks noGrp="1"/>
          </p:cNvSpPr>
          <p:nvPr>
            <p:ph type="body" idx="1"/>
          </p:nvPr>
        </p:nvSpPr>
        <p:spPr>
          <a:xfrm>
            <a:off x="609600" y="1200150"/>
            <a:ext cx="8318700" cy="3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A second language is </a:t>
            </a:r>
            <a:r>
              <a:rPr lang="en" sz="2220" u="sng">
                <a:solidFill>
                  <a:srgbClr val="C00000"/>
                </a:solidFill>
              </a:rPr>
              <a:t>not</a:t>
            </a:r>
            <a:r>
              <a:rPr lang="en" sz="2220">
                <a:solidFill>
                  <a:srgbClr val="C00000"/>
                </a:solidFill>
              </a:rPr>
              <a:t> required </a:t>
            </a:r>
            <a:r>
              <a:rPr lang="en" sz="2220" u="sng">
                <a:solidFill>
                  <a:srgbClr val="C00000"/>
                </a:solidFill>
              </a:rPr>
              <a:t>for graduation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 i="1" u="sng">
              <a:solidFill>
                <a:srgbClr val="C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2</a:t>
            </a:r>
            <a:r>
              <a:rPr lang="en" sz="2220" baseline="30000"/>
              <a:t>nd</a:t>
            </a:r>
            <a:r>
              <a:rPr lang="en" sz="2220"/>
              <a:t> language in Grade 11 </a:t>
            </a:r>
            <a:r>
              <a:rPr lang="en" sz="2220" i="1" u="sng"/>
              <a:t>may be required</a:t>
            </a:r>
            <a:r>
              <a:rPr lang="en" sz="2220"/>
              <a:t> for University entrance, if apply straight from high school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libri"/>
              <a:buChar char="•"/>
            </a:pPr>
            <a:r>
              <a:rPr lang="en" sz="2220"/>
              <a:t>UBC: Language 11 (French 11, Spanish 11, Punjabi 11…)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libri"/>
              <a:buChar char="•"/>
            </a:pPr>
            <a:r>
              <a:rPr lang="en" sz="2220"/>
              <a:t>SFU: Intro 11 (</a:t>
            </a:r>
            <a:r>
              <a:rPr lang="en" sz="1850"/>
              <a:t>Spanish 11 Beginners) or Language 11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endParaRPr sz="2220" i="1" u="sng"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 i="1" u="sng"/>
              <a:t>Most</a:t>
            </a:r>
            <a:r>
              <a:rPr lang="en" sz="2220"/>
              <a:t> Apprenticeships, Trade Programs </a:t>
            </a:r>
            <a:r>
              <a:rPr lang="en" sz="2220" i="1" u="sng"/>
              <a:t>do not</a:t>
            </a:r>
            <a:r>
              <a:rPr lang="en" sz="2220"/>
              <a:t> require 2</a:t>
            </a:r>
            <a:r>
              <a:rPr lang="en" sz="2220" baseline="30000"/>
              <a:t>nd</a:t>
            </a:r>
            <a:r>
              <a:rPr lang="en" sz="2220"/>
              <a:t> language  </a:t>
            </a:r>
            <a:endParaRPr/>
          </a:p>
          <a:p>
            <a:pPr marL="0" lvl="0" indent="0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  <a:p>
            <a:pPr marL="342900" lvl="0" indent="-342900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Char char="●"/>
            </a:pPr>
            <a:r>
              <a:rPr lang="en" sz="2590"/>
              <a:t>Language Challenge – apply in October</a:t>
            </a:r>
            <a:endParaRPr/>
          </a:p>
          <a:p>
            <a:pPr marL="342900" lvl="0" indent="-178435" algn="l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</p:txBody>
      </p:sp>
      <p:sp>
        <p:nvSpPr>
          <p:cNvPr id="357" name="Google Shape;357;p38"/>
          <p:cNvSpPr/>
          <p:nvPr/>
        </p:nvSpPr>
        <p:spPr>
          <a:xfrm>
            <a:off x="8393113" y="4760119"/>
            <a:ext cx="716100" cy="3501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39"/>
          <p:cNvGrpSpPr/>
          <p:nvPr/>
        </p:nvGrpSpPr>
        <p:grpSpPr>
          <a:xfrm>
            <a:off x="949671" y="403070"/>
            <a:ext cx="6480459" cy="1657350"/>
            <a:chOff x="417333" y="228597"/>
            <a:chExt cx="6480459" cy="2209800"/>
          </a:xfrm>
        </p:grpSpPr>
        <p:sp>
          <p:nvSpPr>
            <p:cNvPr id="364" name="Google Shape;364;p39"/>
            <p:cNvSpPr/>
            <p:nvPr/>
          </p:nvSpPr>
          <p:spPr>
            <a:xfrm>
              <a:off x="4903377" y="1287779"/>
              <a:ext cx="3324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 txBox="1"/>
            <p:nvPr/>
          </p:nvSpPr>
          <p:spPr>
            <a:xfrm>
              <a:off x="5061275" y="1325189"/>
              <a:ext cx="16500" cy="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2908888" y="1287779"/>
              <a:ext cx="3324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 txBox="1"/>
            <p:nvPr/>
          </p:nvSpPr>
          <p:spPr>
            <a:xfrm>
              <a:off x="3066785" y="1325189"/>
              <a:ext cx="16500" cy="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914399" y="1287779"/>
              <a:ext cx="3324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9"/>
            <p:cNvSpPr txBox="1"/>
            <p:nvPr/>
          </p:nvSpPr>
          <p:spPr>
            <a:xfrm>
              <a:off x="1072296" y="1325189"/>
              <a:ext cx="16500" cy="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9"/>
            <p:cNvSpPr/>
            <p:nvPr/>
          </p:nvSpPr>
          <p:spPr>
            <a:xfrm rot="-5400000">
              <a:off x="-439017" y="1084947"/>
              <a:ext cx="2209800" cy="4971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 txBox="1"/>
            <p:nvPr/>
          </p:nvSpPr>
          <p:spPr>
            <a:xfrm rot="-5400000">
              <a:off x="-439017" y="1084947"/>
              <a:ext cx="2209800" cy="49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French 9</a:t>
              </a: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1246814" y="1080134"/>
              <a:ext cx="1662000" cy="5067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 txBox="1"/>
            <p:nvPr/>
          </p:nvSpPr>
          <p:spPr>
            <a:xfrm>
              <a:off x="1246814" y="1080134"/>
              <a:ext cx="16620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French 10</a:t>
              </a:r>
              <a:endParaRPr sz="2400"/>
            </a:p>
          </p:txBody>
        </p:sp>
        <p:sp>
          <p:nvSpPr>
            <p:cNvPr id="374" name="Google Shape;374;p39"/>
            <p:cNvSpPr/>
            <p:nvPr/>
          </p:nvSpPr>
          <p:spPr>
            <a:xfrm>
              <a:off x="3241303" y="1080134"/>
              <a:ext cx="1662000" cy="5067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9"/>
            <p:cNvSpPr txBox="1"/>
            <p:nvPr/>
          </p:nvSpPr>
          <p:spPr>
            <a:xfrm>
              <a:off x="3241303" y="1080134"/>
              <a:ext cx="16620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French 11</a:t>
              </a:r>
              <a:endParaRPr sz="2400"/>
            </a:p>
          </p:txBody>
        </p:sp>
        <p:sp>
          <p:nvSpPr>
            <p:cNvPr id="376" name="Google Shape;376;p39"/>
            <p:cNvSpPr/>
            <p:nvPr/>
          </p:nvSpPr>
          <p:spPr>
            <a:xfrm>
              <a:off x="5235792" y="1080134"/>
              <a:ext cx="1662000" cy="5067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9"/>
            <p:cNvSpPr txBox="1"/>
            <p:nvPr/>
          </p:nvSpPr>
          <p:spPr>
            <a:xfrm>
              <a:off x="5235792" y="1080134"/>
              <a:ext cx="1662000" cy="50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75" tIns="19675" rIns="19675" bIns="19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French 12</a:t>
              </a:r>
              <a:endParaRPr sz="2400"/>
            </a:p>
          </p:txBody>
        </p:sp>
      </p:grpSp>
      <p:sp>
        <p:nvSpPr>
          <p:cNvPr id="378" name="Google Shape;378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379" name="Google Shape;379;p39"/>
          <p:cNvGrpSpPr/>
          <p:nvPr/>
        </p:nvGrpSpPr>
        <p:grpSpPr>
          <a:xfrm>
            <a:off x="949675" y="2553505"/>
            <a:ext cx="7389919" cy="1720800"/>
            <a:chOff x="1" y="321640"/>
            <a:chExt cx="7389919" cy="2294400"/>
          </a:xfrm>
        </p:grpSpPr>
        <p:sp>
          <p:nvSpPr>
            <p:cNvPr id="380" name="Google Shape;380;p39"/>
            <p:cNvSpPr/>
            <p:nvPr/>
          </p:nvSpPr>
          <p:spPr>
            <a:xfrm>
              <a:off x="5119397" y="1526063"/>
              <a:ext cx="3783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9"/>
            <p:cNvSpPr txBox="1"/>
            <p:nvPr/>
          </p:nvSpPr>
          <p:spPr>
            <a:xfrm>
              <a:off x="5299147" y="1562322"/>
              <a:ext cx="18900" cy="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9"/>
            <p:cNvSpPr/>
            <p:nvPr/>
          </p:nvSpPr>
          <p:spPr>
            <a:xfrm>
              <a:off x="2848865" y="1526063"/>
              <a:ext cx="3783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 txBox="1"/>
            <p:nvPr/>
          </p:nvSpPr>
          <p:spPr>
            <a:xfrm>
              <a:off x="3028615" y="1562322"/>
              <a:ext cx="18900" cy="1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39"/>
            <p:cNvSpPr/>
            <p:nvPr/>
          </p:nvSpPr>
          <p:spPr>
            <a:xfrm>
              <a:off x="576862" y="1468767"/>
              <a:ext cx="379800" cy="10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9"/>
            <p:cNvSpPr txBox="1"/>
            <p:nvPr/>
          </p:nvSpPr>
          <p:spPr>
            <a:xfrm>
              <a:off x="756968" y="1510434"/>
              <a:ext cx="19800" cy="19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 rot="-5400000">
              <a:off x="-858749" y="1180390"/>
              <a:ext cx="2294400" cy="5769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 txBox="1"/>
            <p:nvPr/>
          </p:nvSpPr>
          <p:spPr>
            <a:xfrm rot="-5400000">
              <a:off x="-858749" y="1180390"/>
              <a:ext cx="22944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" sz="3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Spanish</a:t>
              </a:r>
              <a:endParaRPr/>
            </a:p>
          </p:txBody>
        </p:sp>
        <p:sp>
          <p:nvSpPr>
            <p:cNvPr id="388" name="Google Shape;388;p39"/>
            <p:cNvSpPr/>
            <p:nvPr/>
          </p:nvSpPr>
          <p:spPr>
            <a:xfrm>
              <a:off x="956755" y="1283351"/>
              <a:ext cx="1892100" cy="5769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9"/>
            <p:cNvSpPr txBox="1"/>
            <p:nvPr/>
          </p:nvSpPr>
          <p:spPr>
            <a:xfrm>
              <a:off x="956755" y="1283351"/>
              <a:ext cx="1892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Intro Spanish 11</a:t>
              </a:r>
              <a:endParaRPr sz="2000"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3227287" y="1283351"/>
              <a:ext cx="1892100" cy="5769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 txBox="1"/>
            <p:nvPr/>
          </p:nvSpPr>
          <p:spPr>
            <a:xfrm>
              <a:off x="3227287" y="1283351"/>
              <a:ext cx="1892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Spanish 11</a:t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5497819" y="1283351"/>
              <a:ext cx="1892100" cy="5769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 txBox="1"/>
            <p:nvPr/>
          </p:nvSpPr>
          <p:spPr>
            <a:xfrm>
              <a:off x="5497819" y="1283351"/>
              <a:ext cx="1892100" cy="5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Arial"/>
                <a:buNone/>
              </a:pPr>
              <a:r>
                <a:rPr lang="en" sz="2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Spanish 12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"/>
              <a:t>Business Education</a:t>
            </a: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dirty="0"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 dirty="0" smtClean="0"/>
              <a:t>Marketing </a:t>
            </a:r>
            <a:r>
              <a:rPr lang="en" sz="2400" dirty="0"/>
              <a:t>12</a:t>
            </a:r>
            <a:endParaRPr sz="2400" dirty="0"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 dirty="0"/>
              <a:t>Accounting 11/12</a:t>
            </a:r>
            <a:endParaRPr sz="2400" dirty="0"/>
          </a:p>
          <a:p>
            <a:pPr marL="1143000" lvl="2" indent="-2286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 dirty="0"/>
              <a:t>Entrepreneurship 12</a:t>
            </a:r>
            <a:endParaRPr sz="2400" dirty="0"/>
          </a:p>
          <a:p>
            <a:pPr marL="1143000" lvl="2" indent="-76200" algn="l" rtl="0">
              <a:spcBef>
                <a:spcPts val="48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</a:pPr>
            <a:endParaRPr sz="2400" dirty="0"/>
          </a:p>
        </p:txBody>
      </p:sp>
      <p:sp>
        <p:nvSpPr>
          <p:cNvPr id="400" name="Google Shape;400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401" name="Google Shape;40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1300" y="1674313"/>
            <a:ext cx="3028951" cy="2271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1"/>
          <p:cNvSpPr txBox="1">
            <a:spLocks noGrp="1"/>
          </p:cNvSpPr>
          <p:nvPr>
            <p:ph type="body" idx="1"/>
          </p:nvPr>
        </p:nvSpPr>
        <p:spPr>
          <a:xfrm>
            <a:off x="374525" y="420550"/>
            <a:ext cx="3429000" cy="1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C4BD97"/>
              </a:buClr>
              <a:buSzPts val="3200"/>
              <a:buNone/>
            </a:pPr>
            <a:r>
              <a:rPr lang="en" sz="3200"/>
              <a:t>Home Economics</a:t>
            </a:r>
            <a:endParaRPr sz="3200"/>
          </a:p>
        </p:txBody>
      </p:sp>
      <p:sp>
        <p:nvSpPr>
          <p:cNvPr id="407" name="Google Shape;407;p41"/>
          <p:cNvSpPr txBox="1">
            <a:spLocks noGrp="1"/>
          </p:cNvSpPr>
          <p:nvPr>
            <p:ph type="body" idx="2"/>
          </p:nvPr>
        </p:nvSpPr>
        <p:spPr>
          <a:xfrm>
            <a:off x="457200" y="2010325"/>
            <a:ext cx="8050500" cy="3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/>
              <a:t>Foods Studies 11/12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/>
              <a:t>Child Dev. and Caregiving (Family Studies 12)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/>
              <a:t>Textiles 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68580" lvl="0" indent="0" algn="l" rtl="0">
              <a:spcBef>
                <a:spcPts val="48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08" name="Google Shape;408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09" name="Google Shape;4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750" y="199625"/>
            <a:ext cx="3842200" cy="26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title"/>
          </p:nvPr>
        </p:nvSpPr>
        <p:spPr>
          <a:xfrm>
            <a:off x="533400" y="1714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4400"/>
              <a:buFont typeface="Calibri"/>
              <a:buNone/>
            </a:pPr>
            <a:r>
              <a:rPr lang="en" sz="3600">
                <a:solidFill>
                  <a:srgbClr val="C4BD97"/>
                </a:solidFill>
              </a:rPr>
              <a:t>Technology Education</a:t>
            </a:r>
            <a:endParaRPr sz="3600"/>
          </a:p>
        </p:txBody>
      </p:sp>
      <p:sp>
        <p:nvSpPr>
          <p:cNvPr id="415" name="Google Shape;415;p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63900" cy="3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708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/>
              <a:t>Woodwork  11/12</a:t>
            </a: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708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/>
              <a:t>Drafting and Design 11/12</a:t>
            </a: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708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/>
              <a:t>Metal 11/12</a:t>
            </a:r>
            <a:endParaRPr sz="2400"/>
          </a:p>
          <a:p>
            <a:pPr marL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2400"/>
          </a:p>
          <a:p>
            <a:pPr marL="342900" lvl="0" indent="-3708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rgbClr val="FFFFFF"/>
              </a:buClr>
              <a:buSzPts val="2400"/>
              <a:buChar char="■"/>
            </a:pPr>
            <a:r>
              <a:rPr lang="en" sz="2400"/>
              <a:t>Engineering 11/12</a:t>
            </a:r>
            <a:endParaRPr sz="2400"/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endParaRPr sz="2400"/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endParaRPr sz="1960"/>
          </a:p>
          <a:p>
            <a:pPr marL="0" lvl="0" indent="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/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endParaRPr sz="1960"/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lt1"/>
              </a:buClr>
              <a:buSzPts val="1960"/>
              <a:buNone/>
            </a:pPr>
            <a:endParaRPr sz="1960"/>
          </a:p>
          <a:p>
            <a:pPr marL="342900" lvl="0" indent="-218440" algn="l" rtl="0">
              <a:lnSpc>
                <a:spcPct val="80000"/>
              </a:lnSpc>
              <a:spcBef>
                <a:spcPts val="392"/>
              </a:spcBef>
              <a:spcAft>
                <a:spcPts val="1600"/>
              </a:spcAft>
              <a:buClr>
                <a:schemeClr val="lt1"/>
              </a:buClr>
              <a:buSzPts val="1960"/>
              <a:buNone/>
            </a:pPr>
            <a:endParaRPr sz="1960"/>
          </a:p>
        </p:txBody>
      </p:sp>
      <p:sp>
        <p:nvSpPr>
          <p:cNvPr id="416" name="Google Shape;416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417" name="Google Shape;41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147" y="1200150"/>
            <a:ext cx="2916676" cy="388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>
            <a:spLocks noGrp="1"/>
          </p:cNvSpPr>
          <p:nvPr>
            <p:ph type="title"/>
          </p:nvPr>
        </p:nvSpPr>
        <p:spPr>
          <a:xfrm>
            <a:off x="609600" y="238300"/>
            <a:ext cx="39624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4400"/>
              <a:buFont typeface="Calibri"/>
              <a:buNone/>
            </a:pPr>
            <a:r>
              <a:rPr lang="en" sz="4800">
                <a:solidFill>
                  <a:srgbClr val="C4BD97"/>
                </a:solidFill>
              </a:rPr>
              <a:t>Media Arts</a:t>
            </a:r>
            <a:endParaRPr sz="4800"/>
          </a:p>
        </p:txBody>
      </p:sp>
      <p:sp>
        <p:nvSpPr>
          <p:cNvPr id="423" name="Google Shape;423;p43"/>
          <p:cNvSpPr txBox="1">
            <a:spLocks noGrp="1"/>
          </p:cNvSpPr>
          <p:nvPr>
            <p:ph type="body" idx="1"/>
          </p:nvPr>
        </p:nvSpPr>
        <p:spPr>
          <a:xfrm>
            <a:off x="4572000" y="535550"/>
            <a:ext cx="40386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90"/>
              <a:buChar char="■"/>
            </a:pPr>
            <a:r>
              <a:rPr lang="en" sz="2590"/>
              <a:t>Media Design 11/12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○"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Char char="■"/>
            </a:pPr>
            <a:r>
              <a:rPr lang="en" sz="2590"/>
              <a:t>Computer Animation 11-12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○"/>
            </a:pP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Char char="■"/>
            </a:pPr>
            <a:r>
              <a:rPr lang="en" sz="2590"/>
              <a:t>Film &amp; TV 11/12</a:t>
            </a:r>
            <a:endParaRPr sz="2590"/>
          </a:p>
          <a:p>
            <a:pPr marL="342900" lvl="0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None/>
            </a:pPr>
            <a:endParaRPr sz="2590"/>
          </a:p>
          <a:p>
            <a:pPr marL="342900" lvl="0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rgbClr val="FFFFFF"/>
              </a:buClr>
              <a:buSzPts val="2590"/>
              <a:buChar char="■"/>
            </a:pPr>
            <a:r>
              <a:rPr lang="en" sz="2590"/>
              <a:t>Media Arts(Yearbook) 11/12(after school)</a:t>
            </a:r>
            <a:endParaRPr/>
          </a:p>
          <a:p>
            <a:pPr marL="342900" lvl="0" indent="-178435" algn="l" rtl="0">
              <a:lnSpc>
                <a:spcPct val="80000"/>
              </a:lnSpc>
              <a:spcBef>
                <a:spcPts val="518"/>
              </a:spcBef>
              <a:spcAft>
                <a:spcPts val="1600"/>
              </a:spcAft>
              <a:buClr>
                <a:schemeClr val="lt1"/>
              </a:buClr>
              <a:buSzPts val="2590"/>
              <a:buNone/>
            </a:pPr>
            <a:endParaRPr sz="2590"/>
          </a:p>
        </p:txBody>
      </p:sp>
      <p:sp>
        <p:nvSpPr>
          <p:cNvPr id="424" name="Google Shape;42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</a:t>
            </a:r>
            <a:fld id="{00000000-1234-1234-1234-123412341234}" type="slidenum">
              <a:rPr lang="en"/>
              <a:t>15</a:t>
            </a:fld>
            <a:r>
              <a:rPr lang="en"/>
              <a:t> </a:t>
            </a:r>
            <a:endParaRPr/>
          </a:p>
        </p:txBody>
      </p:sp>
      <p:pic>
        <p:nvPicPr>
          <p:cNvPr id="425" name="Google Shape;42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172" y="3720875"/>
            <a:ext cx="6721300" cy="10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4400"/>
              <a:buFont typeface="Calibri"/>
              <a:buNone/>
            </a:pPr>
            <a:r>
              <a:rPr lang="en" sz="4800">
                <a:solidFill>
                  <a:srgbClr val="C4BD97"/>
                </a:solidFill>
              </a:rPr>
              <a:t>Visual Arts</a:t>
            </a:r>
            <a:endParaRPr sz="4800"/>
          </a:p>
        </p:txBody>
      </p:sp>
      <p:sp>
        <p:nvSpPr>
          <p:cNvPr id="431" name="Google Shape;431;p44"/>
          <p:cNvSpPr txBox="1">
            <a:spLocks noGrp="1"/>
          </p:cNvSpPr>
          <p:nvPr>
            <p:ph type="body" idx="1"/>
          </p:nvPr>
        </p:nvSpPr>
        <p:spPr>
          <a:xfrm>
            <a:off x="513600" y="1063225"/>
            <a:ext cx="8229600" cy="3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/>
              <a:t>Arts Studio 11/12</a:t>
            </a:r>
            <a:endParaRPr sz="2400"/>
          </a:p>
          <a:p>
            <a:pPr marL="742950" lvl="1" indent="-2222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</a:pPr>
            <a:r>
              <a:rPr lang="en" sz="1800"/>
              <a:t>(General art)</a:t>
            </a:r>
            <a:endParaRPr sz="1800"/>
          </a:p>
          <a:p>
            <a:pPr marL="36576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/>
              <a:t>Studio Art 2D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(Drawing &amp; Painting 11/12</a:t>
            </a:r>
            <a:r>
              <a:rPr lang="en" sz="1800"/>
              <a:t>)</a:t>
            </a:r>
            <a:endParaRPr sz="1800"/>
          </a:p>
          <a:p>
            <a:pPr marL="36576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</a:pPr>
            <a:r>
              <a:rPr lang="en" sz="2400"/>
              <a:t>Studio Art 3D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"/>
              <a:t>(Ceramics &amp; Sculpture 11/12</a:t>
            </a:r>
            <a:r>
              <a:rPr lang="en" sz="1800"/>
              <a:t>)</a:t>
            </a:r>
            <a:endParaRPr sz="1800"/>
          </a:p>
        </p:txBody>
      </p:sp>
      <p:sp>
        <p:nvSpPr>
          <p:cNvPr id="432" name="Google Shape;432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433" name="Google Shape;4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25" y="1063225"/>
            <a:ext cx="3946575" cy="263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>
            <a:spLocks noGrp="1"/>
          </p:cNvSpPr>
          <p:nvPr>
            <p:ph type="title"/>
          </p:nvPr>
        </p:nvSpPr>
        <p:spPr>
          <a:xfrm>
            <a:off x="198425" y="9815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4400"/>
              <a:buFont typeface="Calibri"/>
              <a:buNone/>
            </a:pPr>
            <a:r>
              <a:rPr lang="en" sz="4200">
                <a:solidFill>
                  <a:srgbClr val="C4BD97"/>
                </a:solidFill>
              </a:rPr>
              <a:t>Performing Arts</a:t>
            </a:r>
            <a:endParaRPr sz="4200"/>
          </a:p>
        </p:txBody>
      </p:sp>
      <p:sp>
        <p:nvSpPr>
          <p:cNvPr id="439" name="Google Shape;439;p45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</a:pPr>
            <a:r>
              <a:rPr lang="en" sz="2800"/>
              <a:t>             Drama</a:t>
            </a:r>
            <a:endParaRPr sz="2800"/>
          </a:p>
        </p:txBody>
      </p:sp>
      <p:sp>
        <p:nvSpPr>
          <p:cNvPr id="440" name="Google Shape;440;p45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Drama </a:t>
            </a:r>
            <a:r>
              <a:rPr lang="en" sz="2000"/>
              <a:t>(Acting) </a:t>
            </a:r>
            <a:r>
              <a:rPr lang="en"/>
              <a:t>11/12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Theatre Production 11/12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X-Block- after school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Theatre Company 11/12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X-Block- after school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1600"/>
              </a:spcAft>
              <a:buClr>
                <a:schemeClr val="lt1"/>
              </a:buClr>
              <a:buSzPts val="2000"/>
              <a:buChar char="○"/>
            </a:pPr>
            <a:endParaRPr/>
          </a:p>
        </p:txBody>
      </p:sp>
      <p:sp>
        <p:nvSpPr>
          <p:cNvPr id="441" name="Google Shape;441;p45"/>
          <p:cNvSpPr txBox="1">
            <a:spLocks noGrp="1"/>
          </p:cNvSpPr>
          <p:nvPr>
            <p:ph type="body" idx="3"/>
          </p:nvPr>
        </p:nvSpPr>
        <p:spPr>
          <a:xfrm>
            <a:off x="4752850" y="1177672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 sz="3000"/>
              <a:t>           </a:t>
            </a:r>
            <a:endParaRPr sz="3000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00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000"/>
          </a:p>
          <a:p>
            <a:pPr marL="457200" lvl="0" indent="457200" algn="l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2400"/>
              <a:buNone/>
            </a:pPr>
            <a:r>
              <a:rPr lang="en" sz="2800"/>
              <a:t>Music</a:t>
            </a:r>
            <a:endParaRPr sz="2800"/>
          </a:p>
        </p:txBody>
      </p:sp>
      <p:sp>
        <p:nvSpPr>
          <p:cNvPr id="442" name="Google Shape;442;p45"/>
          <p:cNvSpPr txBox="1">
            <a:spLocks noGrp="1"/>
          </p:cNvSpPr>
          <p:nvPr>
            <p:ph type="body" idx="4"/>
          </p:nvPr>
        </p:nvSpPr>
        <p:spPr>
          <a:xfrm>
            <a:off x="4645025" y="1771651"/>
            <a:ext cx="4041900" cy="30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Band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X-Block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Guitar/Piano 11/12 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Musical Theatre 11/12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"/>
              <a:t>    Dance 11/12</a:t>
            </a:r>
            <a:endParaRPr/>
          </a:p>
          <a:p>
            <a:pPr marL="454914" lvl="1" indent="0" algn="l" rtl="0">
              <a:spcBef>
                <a:spcPts val="4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sp>
        <p:nvSpPr>
          <p:cNvPr id="443" name="Google Shape;443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444" name="Google Shape;4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1292" y="688567"/>
            <a:ext cx="85740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425" y="624361"/>
            <a:ext cx="1149761" cy="9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"/>
          <p:cNvSpPr txBox="1">
            <a:spLocks noGrp="1"/>
          </p:cNvSpPr>
          <p:nvPr>
            <p:ph type="body" idx="1"/>
          </p:nvPr>
        </p:nvSpPr>
        <p:spPr>
          <a:xfrm>
            <a:off x="739300" y="443426"/>
            <a:ext cx="25146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4BD97"/>
              </a:buClr>
              <a:buSzPts val="3200"/>
              <a:buNone/>
            </a:pPr>
            <a:endParaRPr sz="3200">
              <a:solidFill>
                <a:srgbClr val="C4BD9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C4BD97"/>
              </a:buClr>
              <a:buSzPts val="3200"/>
              <a:buNone/>
            </a:pPr>
            <a:endParaRPr sz="3200">
              <a:solidFill>
                <a:srgbClr val="C4BD9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C4BD97"/>
              </a:buClr>
              <a:buSzPts val="3200"/>
              <a:buNone/>
            </a:pPr>
            <a:endParaRPr sz="3200">
              <a:solidFill>
                <a:srgbClr val="C4BD9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rgbClr val="C4BD97"/>
              </a:buClr>
              <a:buSzPts val="3200"/>
              <a:buNone/>
            </a:pPr>
            <a:endParaRPr sz="3200">
              <a:solidFill>
                <a:srgbClr val="C4BD97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rgbClr val="C4BD97"/>
              </a:buClr>
              <a:buSzPts val="3200"/>
              <a:buNone/>
            </a:pPr>
            <a:r>
              <a:rPr lang="en" sz="3200">
                <a:solidFill>
                  <a:srgbClr val="C4BD97"/>
                </a:solidFill>
              </a:rPr>
              <a:t>Help Others</a:t>
            </a:r>
            <a:endParaRPr sz="3200"/>
          </a:p>
        </p:txBody>
      </p:sp>
      <p:sp>
        <p:nvSpPr>
          <p:cNvPr id="451" name="Google Shape;451;p46"/>
          <p:cNvSpPr txBox="1">
            <a:spLocks noGrp="1"/>
          </p:cNvSpPr>
          <p:nvPr>
            <p:ph type="body" idx="2"/>
          </p:nvPr>
        </p:nvSpPr>
        <p:spPr>
          <a:xfrm>
            <a:off x="457200" y="1085850"/>
            <a:ext cx="4038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Peer Tutoring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Application process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Leadership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Application process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Library 11/12</a:t>
            </a:r>
            <a:endParaRPr/>
          </a:p>
          <a:p>
            <a:pPr marL="365760" lvl="1" indent="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365760" lvl="1" indent="0" algn="l" rtl="0">
              <a:spcBef>
                <a:spcPts val="400"/>
              </a:spcBef>
              <a:spcAft>
                <a:spcPts val="160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sp>
        <p:nvSpPr>
          <p:cNvPr id="452" name="Google Shape;452;p46"/>
          <p:cNvSpPr txBox="1">
            <a:spLocks noGrp="1"/>
          </p:cNvSpPr>
          <p:nvPr>
            <p:ph type="body" idx="3"/>
          </p:nvPr>
        </p:nvSpPr>
        <p:spPr>
          <a:xfrm>
            <a:off x="5530475" y="443425"/>
            <a:ext cx="3049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rgbClr val="C4BD97"/>
              </a:buClr>
              <a:buSzPts val="3200"/>
              <a:buNone/>
            </a:pPr>
            <a:r>
              <a:rPr lang="en" sz="3200">
                <a:solidFill>
                  <a:srgbClr val="C4BD97"/>
                </a:solidFill>
              </a:rPr>
              <a:t>Get Help</a:t>
            </a:r>
            <a:endParaRPr sz="3200"/>
          </a:p>
        </p:txBody>
      </p:sp>
      <p:sp>
        <p:nvSpPr>
          <p:cNvPr id="453" name="Google Shape;453;p46"/>
          <p:cNvSpPr txBox="1">
            <a:spLocks noGrp="1"/>
          </p:cNvSpPr>
          <p:nvPr>
            <p:ph type="body" idx="4"/>
          </p:nvPr>
        </p:nvSpPr>
        <p:spPr>
          <a:xfrm>
            <a:off x="4876800" y="1085850"/>
            <a:ext cx="4041900" cy="29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Strategies for Learning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LA/LD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There is a process for being referred 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/>
              <a:t>ELL 11/12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1600"/>
              </a:spcAft>
              <a:buClr>
                <a:schemeClr val="lt1"/>
              </a:buClr>
              <a:buSzPts val="2000"/>
              <a:buChar char="○"/>
            </a:pPr>
            <a:r>
              <a:rPr lang="en"/>
              <a:t>Speak to Ms. Faryna if you need more ELL courses next year</a:t>
            </a:r>
            <a:endParaRPr/>
          </a:p>
        </p:txBody>
      </p:sp>
      <p:sp>
        <p:nvSpPr>
          <p:cNvPr id="454" name="Google Shape;454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60" name="Google Shape;460;p47"/>
          <p:cNvSpPr txBox="1">
            <a:spLocks noGrp="1"/>
          </p:cNvSpPr>
          <p:nvPr>
            <p:ph type="title" idx="4294967295"/>
          </p:nvPr>
        </p:nvSpPr>
        <p:spPr>
          <a:xfrm>
            <a:off x="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" b="1" u="sng">
                <a:solidFill>
                  <a:srgbClr val="FFC000"/>
                </a:solidFill>
              </a:rPr>
              <a:t>NOTE</a:t>
            </a:r>
            <a:endParaRPr/>
          </a:p>
        </p:txBody>
      </p:sp>
      <p:sp>
        <p:nvSpPr>
          <p:cNvPr id="461" name="Google Shape;461;p47"/>
          <p:cNvSpPr txBox="1">
            <a:spLocks noGrp="1"/>
          </p:cNvSpPr>
          <p:nvPr>
            <p:ph type="body" idx="4294967295"/>
          </p:nvPr>
        </p:nvSpPr>
        <p:spPr>
          <a:xfrm>
            <a:off x="0" y="857250"/>
            <a:ext cx="8229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608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67"/>
              <a:buNone/>
            </a:pPr>
            <a:endParaRPr sz="2867"/>
          </a:p>
          <a:p>
            <a:pPr marL="342900" lvl="0" indent="-342900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Clr>
                <a:schemeClr val="lt1"/>
              </a:buClr>
              <a:buSzPts val="2867"/>
              <a:buChar char="●"/>
            </a:pPr>
            <a:r>
              <a:rPr lang="en" sz="2867"/>
              <a:t>Gr.11 courses are often prerequisites for Gr.12 courses, so plan ahead</a:t>
            </a:r>
            <a:endParaRPr sz="2867"/>
          </a:p>
          <a:p>
            <a:pPr marL="34290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ts val="2960"/>
              <a:buChar char="●"/>
            </a:pPr>
            <a:r>
              <a:rPr lang="en" sz="2960"/>
              <a:t>Make </a:t>
            </a:r>
            <a:r>
              <a:rPr lang="en" sz="2960" b="1" u="sng"/>
              <a:t>informed and realistic</a:t>
            </a:r>
            <a:r>
              <a:rPr lang="en" sz="2960"/>
              <a:t> requests </a:t>
            </a:r>
            <a:endParaRPr sz="2960"/>
          </a:p>
          <a:p>
            <a:pPr marL="342900" lvl="0" indent="-342900" algn="l" rtl="0">
              <a:lnSpc>
                <a:spcPct val="90000"/>
              </a:lnSpc>
              <a:spcBef>
                <a:spcPts val="573"/>
              </a:spcBef>
              <a:spcAft>
                <a:spcPts val="0"/>
              </a:spcAft>
              <a:buClr>
                <a:schemeClr val="lt1"/>
              </a:buClr>
              <a:buSzPts val="2867"/>
              <a:buChar char="●"/>
            </a:pPr>
            <a:r>
              <a:rPr lang="en" sz="2867"/>
              <a:t>(1) Grad Requirements, then (2) Post Secondary requirements</a:t>
            </a:r>
            <a:endParaRPr sz="2867"/>
          </a:p>
          <a:p>
            <a:pPr marL="342900" lvl="0" indent="-342900" algn="l" rtl="0">
              <a:lnSpc>
                <a:spcPct val="90000"/>
              </a:lnSpc>
              <a:spcBef>
                <a:spcPts val="573"/>
              </a:spcBef>
              <a:spcAft>
                <a:spcPts val="1600"/>
              </a:spcAft>
              <a:buClr>
                <a:schemeClr val="lt1"/>
              </a:buClr>
              <a:buSzPts val="2867"/>
              <a:buChar char="●"/>
            </a:pPr>
            <a:r>
              <a:rPr lang="en" sz="2867"/>
              <a:t>Keep Counsellor  informed of changes &amp; plans (ex. Summer School, online)</a:t>
            </a:r>
            <a:endParaRPr sz="2867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457200" y="276223"/>
            <a:ext cx="8077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" sz="4000" b="1">
                <a:solidFill>
                  <a:srgbClr val="FF0000"/>
                </a:solidFill>
              </a:rPr>
              <a:t>Graduation Requirements</a:t>
            </a:r>
            <a:endParaRPr sz="2800" b="1" u="sng">
              <a:solidFill>
                <a:srgbClr val="FF0000"/>
              </a:solidFill>
            </a:endParaRPr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40386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A Math 10 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A Math 11 </a:t>
            </a: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SzPts val="2220"/>
              <a:buChar char="●"/>
            </a:pP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rgbClr val="FFFF00"/>
              </a:buClr>
              <a:buSzPts val="2220"/>
              <a:buFont typeface="Noto Sans Symbols"/>
              <a:buChar char="✧"/>
            </a:pPr>
            <a:r>
              <a:rPr lang="en" sz="2220">
                <a:solidFill>
                  <a:srgbClr val="FFFF00"/>
                </a:solidFill>
              </a:rPr>
              <a:t>Numeracy Assessment (10, 11 </a:t>
            </a:r>
            <a:r>
              <a:rPr lang="en" sz="2220">
                <a:solidFill>
                  <a:srgbClr val="FF0000"/>
                </a:solidFill>
              </a:rPr>
              <a:t>or</a:t>
            </a:r>
            <a:r>
              <a:rPr lang="en" sz="2220">
                <a:solidFill>
                  <a:srgbClr val="FFFF00"/>
                </a:solidFill>
              </a:rPr>
              <a:t> 12)</a:t>
            </a:r>
            <a:endParaRPr sz="2220">
              <a:solidFill>
                <a:srgbClr val="FFFF00"/>
              </a:solidFill>
            </a:endParaRPr>
          </a:p>
          <a:p>
            <a:pPr marL="0" lvl="0" indent="4572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en" sz="2220"/>
              <a:t>Socials 10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A Socials 11 </a:t>
            </a:r>
            <a:r>
              <a:rPr lang="en" sz="2220">
                <a:solidFill>
                  <a:srgbClr val="FF0000"/>
                </a:solidFill>
              </a:rPr>
              <a:t>or</a:t>
            </a:r>
            <a:r>
              <a:rPr lang="en" sz="2220"/>
              <a:t> 12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libri"/>
              <a:buNone/>
            </a:pP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Science 10 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A Science 11 </a:t>
            </a:r>
            <a:endParaRPr/>
          </a:p>
          <a:p>
            <a:pPr marL="342900" lvl="0" indent="-20193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PHE 10 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 Career Life Education 11</a:t>
            </a:r>
            <a:endParaRPr/>
          </a:p>
          <a:p>
            <a:pPr marL="342900" lvl="0" indent="-178435" algn="ctr" rtl="0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ts val="2590"/>
              <a:buNone/>
            </a:pPr>
            <a:endParaRPr sz="2590"/>
          </a:p>
          <a:p>
            <a:pPr marL="342900" lvl="0" indent="-178435" algn="l" rtl="0">
              <a:lnSpc>
                <a:spcPct val="70000"/>
              </a:lnSpc>
              <a:spcBef>
                <a:spcPts val="518"/>
              </a:spcBef>
              <a:spcAft>
                <a:spcPts val="1600"/>
              </a:spcAft>
              <a:buClr>
                <a:schemeClr val="lt1"/>
              </a:buClr>
              <a:buSzPts val="2590"/>
              <a:buNone/>
            </a:pPr>
            <a:endParaRPr sz="2590"/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2"/>
          </p:nvPr>
        </p:nvSpPr>
        <p:spPr>
          <a:xfrm>
            <a:off x="4648200" y="1143000"/>
            <a:ext cx="4038600" cy="3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English 10 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An English 11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English Studies 12</a:t>
            </a:r>
            <a:endParaRPr/>
          </a:p>
          <a:p>
            <a:pPr marL="342900" lvl="0" indent="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None/>
            </a:pPr>
            <a:endParaRPr sz="2220">
              <a:solidFill>
                <a:srgbClr val="FFFF00"/>
              </a:solidFill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rgbClr val="FFFF00"/>
              </a:buClr>
              <a:buSzPts val="2220"/>
              <a:buFont typeface="Noto Sans Symbols"/>
              <a:buChar char="✧"/>
            </a:pPr>
            <a:r>
              <a:rPr lang="en" sz="2220">
                <a:solidFill>
                  <a:srgbClr val="FFFF00"/>
                </a:solidFill>
              </a:rPr>
              <a:t>Literacy Assessment (Gr. 10 </a:t>
            </a:r>
            <a:r>
              <a:rPr lang="en" sz="2220">
                <a:solidFill>
                  <a:srgbClr val="FF0000"/>
                </a:solidFill>
              </a:rPr>
              <a:t>&amp;</a:t>
            </a:r>
            <a:r>
              <a:rPr lang="en" sz="2220">
                <a:solidFill>
                  <a:srgbClr val="FFFF00"/>
                </a:solidFill>
              </a:rPr>
              <a:t> 12  </a:t>
            </a: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3 other Grade 12 Courses</a:t>
            </a:r>
            <a:endParaRPr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Font typeface="Calibri"/>
              <a:buNone/>
            </a:pP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Career Life Connections 12</a:t>
            </a:r>
            <a:endParaRPr/>
          </a:p>
          <a:p>
            <a:pPr marL="342900" lvl="0" indent="-201930" algn="l" rtl="0">
              <a:lnSpc>
                <a:spcPct val="70000"/>
              </a:lnSpc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ts val="2220"/>
              <a:buNone/>
            </a:pPr>
            <a:endParaRPr sz="2220"/>
          </a:p>
          <a:p>
            <a:pPr marL="342900" lvl="0" indent="-342900" algn="l" rtl="0">
              <a:lnSpc>
                <a:spcPct val="70000"/>
              </a:lnSpc>
              <a:spcBef>
                <a:spcPts val="444"/>
              </a:spcBef>
              <a:spcAft>
                <a:spcPts val="1600"/>
              </a:spcAft>
              <a:buClr>
                <a:schemeClr val="lt1"/>
              </a:buClr>
              <a:buSzPts val="2220"/>
              <a:buChar char="●"/>
            </a:pPr>
            <a:r>
              <a:rPr lang="en" sz="2220"/>
              <a:t>5 electives in Gr. 10 - 12* (1 must be Arts Education or Applied Design, Skills and Technologies)</a:t>
            </a:r>
            <a:endParaRPr/>
          </a:p>
        </p:txBody>
      </p:sp>
      <p:sp>
        <p:nvSpPr>
          <p:cNvPr id="172" name="Google Shape;172;p3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Grade 11 Course Selection</a:t>
            </a:r>
            <a:endParaRPr/>
          </a:p>
        </p:txBody>
      </p:sp>
      <p:sp>
        <p:nvSpPr>
          <p:cNvPr id="467" name="Google Shape;467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Number of Courses:  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Students must select at LEAST 8 courses in their schedule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You can take a 9th course outside of regular school hours. Students who take a 9th course outside of regular hours can see their counsellor to see if they can have a study block in lieu.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/>
              <a:t>REQUIRED COURSES</a:t>
            </a:r>
            <a:r>
              <a:rPr lang="en"/>
              <a:t>: 	Students must select at LEAST 1 course from EACH of these REQUIRED areas:  English, Math, Socials Studies, Science &amp; Career Life Education.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9"/>
          <p:cNvSpPr txBox="1">
            <a:spLocks noGrp="1"/>
          </p:cNvSpPr>
          <p:nvPr>
            <p:ph type="body" idx="1"/>
          </p:nvPr>
        </p:nvSpPr>
        <p:spPr>
          <a:xfrm>
            <a:off x="457200" y="319700"/>
            <a:ext cx="8229600" cy="427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/>
              <a:t>ELECTIVE COURSES</a:t>
            </a:r>
            <a:r>
              <a:rPr lang="en"/>
              <a:t>: After selecting REQUIRED courses, students select their 3 ELECTIVES.  Students must select 3 to complete their schedule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/>
              <a:t>ALTERNATE COURSES</a:t>
            </a:r>
            <a:r>
              <a:rPr lang="en"/>
              <a:t>: Students must select 2 courses from the alternates list due to timetable constraints, these may be used in place of your electives.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b="1"/>
              <a:t>STUDENT SERVICES:</a:t>
            </a:r>
            <a:r>
              <a:rPr lang="en"/>
              <a:t> Students who were in a SS program (ELL, LST,CARES, FOCUS or SLP) please select STUDENT SERVICES 11 as an elective course.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Password Requirements</a:t>
            </a:r>
            <a:endParaRPr/>
          </a:p>
        </p:txBody>
      </p:sp>
      <p:sp>
        <p:nvSpPr>
          <p:cNvPr id="478" name="Google Shape;478;p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Minimum length 8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At least 1 capital letter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At least 1 symbol that isn’t a letter/number.  Ie. $,%,!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/>
              <a:t>Can’t contain first,middle, last name, date of birth, personal id or the word “password”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 of acceptable password would be  “$Delview20”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650" y="49425"/>
            <a:ext cx="5190700" cy="51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">
                <a:solidFill>
                  <a:srgbClr val="FFC000"/>
                </a:solidFill>
              </a:rPr>
              <a:t>How to get credits…</a:t>
            </a:r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Courses taken at school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Online Courses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Summer School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External Credits: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Music, Dance,…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Drivers Ed Course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Sports (Regional+)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160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Cadets, Lifeguard,…</a:t>
            </a:r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Work Experience or Trades Programs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Language Challenge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Register in October, write in Jan/Feb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/>
              <a:t>Language from other country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○"/>
            </a:pPr>
            <a:r>
              <a:rPr lang="en" sz="2400"/>
              <a:t>Gr. 7-9 schooled in another language </a:t>
            </a:r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sldNum" idx="12"/>
          </p:nvPr>
        </p:nvSpPr>
        <p:spPr>
          <a:xfrm>
            <a:off x="6617900" y="4680988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cxnSp>
        <p:nvCxnSpPr>
          <p:cNvPr id="186" name="Google Shape;186;p32"/>
          <p:cNvCxnSpPr>
            <a:stCxn id="187" idx="3"/>
          </p:cNvCxnSpPr>
          <p:nvPr/>
        </p:nvCxnSpPr>
        <p:spPr>
          <a:xfrm>
            <a:off x="5613403" y="2782537"/>
            <a:ext cx="779400" cy="1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32"/>
          <p:cNvCxnSpPr>
            <a:stCxn id="189" idx="3"/>
          </p:cNvCxnSpPr>
          <p:nvPr/>
        </p:nvCxnSpPr>
        <p:spPr>
          <a:xfrm>
            <a:off x="5613404" y="1866408"/>
            <a:ext cx="4128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0" name="Google Shape;190;p32"/>
          <p:cNvGrpSpPr/>
          <p:nvPr/>
        </p:nvGrpSpPr>
        <p:grpSpPr>
          <a:xfrm>
            <a:off x="1690420" y="888174"/>
            <a:ext cx="4041055" cy="3823051"/>
            <a:chOff x="2589667" y="44098"/>
            <a:chExt cx="3947114" cy="4908900"/>
          </a:xfrm>
        </p:grpSpPr>
        <p:sp>
          <p:nvSpPr>
            <p:cNvPr id="191" name="Google Shape;191;p32"/>
            <p:cNvSpPr txBox="1"/>
            <p:nvPr/>
          </p:nvSpPr>
          <p:spPr>
            <a:xfrm>
              <a:off x="2589667" y="3031456"/>
              <a:ext cx="66300" cy="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32"/>
            <p:cNvSpPr txBox="1"/>
            <p:nvPr/>
          </p:nvSpPr>
          <p:spPr>
            <a:xfrm>
              <a:off x="2589667" y="1855119"/>
              <a:ext cx="66300" cy="6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2"/>
            <p:cNvSpPr txBox="1"/>
            <p:nvPr/>
          </p:nvSpPr>
          <p:spPr>
            <a:xfrm rot="-5400000">
              <a:off x="4075281" y="2491498"/>
              <a:ext cx="4908900" cy="1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725" tIns="38725" rIns="38725" bIns="38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100"/>
                <a:buFont typeface="Arial"/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3334755" y="829627"/>
              <a:ext cx="3086700" cy="9411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 txBox="1"/>
            <p:nvPr/>
          </p:nvSpPr>
          <p:spPr>
            <a:xfrm>
              <a:off x="3334755" y="829627"/>
              <a:ext cx="3086700" cy="9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New Media 11</a:t>
              </a:r>
              <a:endParaRPr sz="3000"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3334755" y="2005965"/>
              <a:ext cx="3086700" cy="9411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 txBox="1"/>
            <p:nvPr/>
          </p:nvSpPr>
          <p:spPr>
            <a:xfrm>
              <a:off x="3334754" y="1963662"/>
              <a:ext cx="30867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Creative Writing 11</a:t>
              </a:r>
              <a:endParaRPr sz="3000"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3334755" y="3182302"/>
              <a:ext cx="3086700" cy="9411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 txBox="1"/>
            <p:nvPr/>
          </p:nvSpPr>
          <p:spPr>
            <a:xfrm>
              <a:off x="3334755" y="3182302"/>
              <a:ext cx="3086700" cy="94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Arial"/>
                <a:buNone/>
              </a:pPr>
              <a:r>
                <a:rPr lang="en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Literary Studies 11</a:t>
              </a:r>
              <a:endParaRPr sz="3000"/>
            </a:p>
          </p:txBody>
        </p:sp>
      </p:grpSp>
      <p:cxnSp>
        <p:nvCxnSpPr>
          <p:cNvPr id="198" name="Google Shape;198;p32"/>
          <p:cNvCxnSpPr>
            <a:stCxn id="187" idx="3"/>
          </p:cNvCxnSpPr>
          <p:nvPr/>
        </p:nvCxnSpPr>
        <p:spPr>
          <a:xfrm>
            <a:off x="5613403" y="2782537"/>
            <a:ext cx="703800" cy="3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" name="Google Shape;199;p32"/>
          <p:cNvCxnSpPr>
            <a:stCxn id="189" idx="3"/>
          </p:cNvCxnSpPr>
          <p:nvPr/>
        </p:nvCxnSpPr>
        <p:spPr>
          <a:xfrm>
            <a:off x="5613404" y="1866408"/>
            <a:ext cx="6501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0" name="Google Shape;200;p32"/>
          <p:cNvSpPr/>
          <p:nvPr/>
        </p:nvSpPr>
        <p:spPr>
          <a:xfrm>
            <a:off x="5835125" y="1520400"/>
            <a:ext cx="1879800" cy="2490900"/>
          </a:xfrm>
          <a:prstGeom prst="rightArrow">
            <a:avLst>
              <a:gd name="adj1" fmla="val 50000"/>
              <a:gd name="adj2" fmla="val 47799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 txBox="1"/>
          <p:nvPr/>
        </p:nvSpPr>
        <p:spPr>
          <a:xfrm rot="5400000" flipH="1">
            <a:off x="6847200" y="2274700"/>
            <a:ext cx="3105600" cy="9267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English Studies 12</a:t>
            </a:r>
            <a:r>
              <a:rPr lang="en"/>
              <a:t> </a:t>
            </a:r>
            <a:endParaRPr/>
          </a:p>
        </p:txBody>
      </p:sp>
      <p:sp>
        <p:nvSpPr>
          <p:cNvPr id="202" name="Google Shape;202;p32"/>
          <p:cNvSpPr txBox="1"/>
          <p:nvPr/>
        </p:nvSpPr>
        <p:spPr>
          <a:xfrm rot="-5400000">
            <a:off x="-772050" y="2333950"/>
            <a:ext cx="2967600" cy="724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English 10</a:t>
            </a:r>
            <a:endParaRPr sz="3000"/>
          </a:p>
        </p:txBody>
      </p:sp>
      <p:sp>
        <p:nvSpPr>
          <p:cNvPr id="203" name="Google Shape;203;p32"/>
          <p:cNvSpPr/>
          <p:nvPr/>
        </p:nvSpPr>
        <p:spPr>
          <a:xfrm>
            <a:off x="1233050" y="1520400"/>
            <a:ext cx="1063800" cy="2659800"/>
          </a:xfrm>
          <a:prstGeom prst="rightArrow">
            <a:avLst>
              <a:gd name="adj1" fmla="val 50000"/>
              <a:gd name="adj2" fmla="val 4858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09" name="Google Shape;209;p33"/>
          <p:cNvGrpSpPr/>
          <p:nvPr/>
        </p:nvGrpSpPr>
        <p:grpSpPr>
          <a:xfrm>
            <a:off x="520062" y="276446"/>
            <a:ext cx="6458903" cy="4302581"/>
            <a:chOff x="860641" y="267"/>
            <a:chExt cx="6346568" cy="5736775"/>
          </a:xfrm>
        </p:grpSpPr>
        <p:sp>
          <p:nvSpPr>
            <p:cNvPr id="210" name="Google Shape;210;p33"/>
            <p:cNvSpPr/>
            <p:nvPr/>
          </p:nvSpPr>
          <p:spPr>
            <a:xfrm>
              <a:off x="1577753" y="2877742"/>
              <a:ext cx="429300" cy="28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 txBox="1"/>
            <p:nvPr/>
          </p:nvSpPr>
          <p:spPr>
            <a:xfrm>
              <a:off x="1720052" y="4235172"/>
              <a:ext cx="144600" cy="14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endPara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1577753" y="2877742"/>
              <a:ext cx="429300" cy="196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 txBox="1"/>
            <p:nvPr/>
          </p:nvSpPr>
          <p:spPr>
            <a:xfrm>
              <a:off x="1742104" y="3809027"/>
              <a:ext cx="1005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Arial"/>
                <a:buNone/>
              </a:pPr>
              <a:endParaRPr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1577753" y="2877742"/>
              <a:ext cx="429300" cy="106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 txBox="1"/>
            <p:nvPr/>
          </p:nvSpPr>
          <p:spPr>
            <a:xfrm>
              <a:off x="1763595" y="3382323"/>
              <a:ext cx="57600" cy="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1577753" y="2877742"/>
              <a:ext cx="429300" cy="170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 txBox="1"/>
            <p:nvPr/>
          </p:nvSpPr>
          <p:spPr>
            <a:xfrm>
              <a:off x="1780796" y="2951328"/>
              <a:ext cx="23100" cy="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1577753" y="2151608"/>
              <a:ext cx="429300" cy="72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 txBox="1"/>
            <p:nvPr/>
          </p:nvSpPr>
          <p:spPr>
            <a:xfrm>
              <a:off x="1771252" y="2493588"/>
              <a:ext cx="42300" cy="4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1577753" y="1255216"/>
              <a:ext cx="429300" cy="162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 txBox="1"/>
            <p:nvPr/>
          </p:nvSpPr>
          <p:spPr>
            <a:xfrm>
              <a:off x="1750381" y="2024521"/>
              <a:ext cx="84000" cy="8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1577753" y="358824"/>
              <a:ext cx="429300" cy="251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 txBox="1"/>
            <p:nvPr/>
          </p:nvSpPr>
          <p:spPr>
            <a:xfrm>
              <a:off x="1728458" y="1554402"/>
              <a:ext cx="127800" cy="12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Arial"/>
                <a:buNone/>
              </a:pP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3"/>
            <p:cNvSpPr/>
            <p:nvPr/>
          </p:nvSpPr>
          <p:spPr>
            <a:xfrm rot="-5400000">
              <a:off x="-668009" y="2519232"/>
              <a:ext cx="3774300" cy="717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 txBox="1"/>
            <p:nvPr/>
          </p:nvSpPr>
          <p:spPr>
            <a:xfrm rot="-5400000">
              <a:off x="-668009" y="2519232"/>
              <a:ext cx="37743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9825" tIns="29825" rIns="29825" bIns="298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Arial"/>
                <a:buNone/>
              </a:pPr>
              <a:r>
                <a:rPr lang="en" sz="4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Socials 10</a:t>
              </a: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2006924" y="267"/>
              <a:ext cx="2352000" cy="7170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2006924" y="267"/>
              <a:ext cx="23520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Social Studies 11</a:t>
              </a:r>
              <a:endParaRPr sz="1800"/>
            </a:p>
          </p:txBody>
        </p:sp>
        <p:sp>
          <p:nvSpPr>
            <p:cNvPr id="228" name="Google Shape;228;p33"/>
            <p:cNvSpPr/>
            <p:nvPr/>
          </p:nvSpPr>
          <p:spPr>
            <a:xfrm>
              <a:off x="4855208" y="896659"/>
              <a:ext cx="2352000" cy="717000"/>
            </a:xfrm>
            <a:prstGeom prst="rect">
              <a:avLst/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chemeClr val="lt1"/>
                  </a:solidFill>
                </a:rPr>
                <a:t>Psychology 11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29" name="Google Shape;229;p33"/>
            <p:cNvSpPr txBox="1"/>
            <p:nvPr/>
          </p:nvSpPr>
          <p:spPr>
            <a:xfrm>
              <a:off x="4855209" y="2156242"/>
              <a:ext cx="2352000" cy="717000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Psychology 12</a:t>
              </a:r>
              <a:endParaRPr sz="1800">
                <a:solidFill>
                  <a:schemeClr val="lt1"/>
                </a:solidFill>
              </a:endParaRPr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2006924" y="1793051"/>
              <a:ext cx="2352000" cy="7170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*World History 12</a:t>
              </a:r>
              <a:endParaRPr/>
            </a:p>
          </p:txBody>
        </p:sp>
        <p:sp>
          <p:nvSpPr>
            <p:cNvPr id="231" name="Google Shape;231;p33"/>
            <p:cNvSpPr txBox="1"/>
            <p:nvPr/>
          </p:nvSpPr>
          <p:spPr>
            <a:xfrm>
              <a:off x="2007096" y="896668"/>
              <a:ext cx="2352000" cy="717000"/>
            </a:xfrm>
            <a:prstGeom prst="rect">
              <a:avLst/>
            </a:prstGeom>
            <a:solidFill>
              <a:srgbClr val="982D2B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*Human Geography 12</a:t>
              </a:r>
              <a:endParaRPr sz="1800"/>
            </a:p>
          </p:txBody>
        </p:sp>
        <p:sp>
          <p:nvSpPr>
            <p:cNvPr id="232" name="Google Shape;232;p33"/>
            <p:cNvSpPr/>
            <p:nvPr/>
          </p:nvSpPr>
          <p:spPr>
            <a:xfrm>
              <a:off x="2006924" y="2689443"/>
              <a:ext cx="2352000" cy="7170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3"/>
            <p:cNvSpPr txBox="1"/>
            <p:nvPr/>
          </p:nvSpPr>
          <p:spPr>
            <a:xfrm>
              <a:off x="2006924" y="2689443"/>
              <a:ext cx="23520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</a:rPr>
                <a:t>*</a:t>
              </a:r>
              <a:r>
                <a:rPr lang="en" sz="1800">
                  <a:solidFill>
                    <a:schemeClr val="lt1"/>
                  </a:solidFill>
                </a:rPr>
                <a:t>BC 1</a:t>
              </a:r>
              <a:r>
                <a:rPr lang="en" sz="1800" baseline="30000">
                  <a:solidFill>
                    <a:schemeClr val="lt1"/>
                  </a:solidFill>
                </a:rPr>
                <a:t>st</a:t>
              </a:r>
              <a:r>
                <a:rPr lang="en" sz="1800">
                  <a:solidFill>
                    <a:schemeClr val="lt1"/>
                  </a:solidFill>
                </a:rPr>
                <a:t> Peoples 12</a:t>
              </a:r>
              <a:endParaRPr sz="18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1800"/>
            </a:p>
          </p:txBody>
        </p:sp>
        <p:sp>
          <p:nvSpPr>
            <p:cNvPr id="234" name="Google Shape;234;p33"/>
            <p:cNvSpPr/>
            <p:nvPr/>
          </p:nvSpPr>
          <p:spPr>
            <a:xfrm>
              <a:off x="2006924" y="3585835"/>
              <a:ext cx="2352000" cy="7170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3"/>
            <p:cNvSpPr txBox="1"/>
            <p:nvPr/>
          </p:nvSpPr>
          <p:spPr>
            <a:xfrm>
              <a:off x="2006924" y="3585835"/>
              <a:ext cx="23520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*Law 12</a:t>
              </a:r>
              <a:endParaRPr sz="1800"/>
            </a:p>
          </p:txBody>
        </p:sp>
        <p:sp>
          <p:nvSpPr>
            <p:cNvPr id="236" name="Google Shape;236;p33"/>
            <p:cNvSpPr/>
            <p:nvPr/>
          </p:nvSpPr>
          <p:spPr>
            <a:xfrm>
              <a:off x="2006924" y="4482226"/>
              <a:ext cx="2352000" cy="7170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3"/>
            <p:cNvSpPr txBox="1"/>
            <p:nvPr/>
          </p:nvSpPr>
          <p:spPr>
            <a:xfrm>
              <a:off x="2006924" y="4482226"/>
              <a:ext cx="2352000" cy="7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</a:rPr>
                <a:t>*</a:t>
              </a:r>
              <a:endParaRPr sz="1800"/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" sz="2400">
                  <a:solidFill>
                    <a:schemeClr val="lt1"/>
                  </a:solidFill>
                </a:rPr>
                <a:t>*</a:t>
              </a:r>
              <a:r>
                <a:rPr lang="en" sz="1800">
                  <a:solidFill>
                    <a:schemeClr val="lt1"/>
                  </a:solidFill>
                </a:rPr>
                <a:t>Social Justice 12</a:t>
              </a:r>
              <a:endParaRPr sz="1800"/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endParaRPr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243" name="Google Shape;243;p34"/>
          <p:cNvGrpSpPr/>
          <p:nvPr/>
        </p:nvGrpSpPr>
        <p:grpSpPr>
          <a:xfrm>
            <a:off x="1296196" y="788233"/>
            <a:ext cx="6675871" cy="3386036"/>
            <a:chOff x="797" y="136577"/>
            <a:chExt cx="6675871" cy="4514715"/>
          </a:xfrm>
        </p:grpSpPr>
        <p:sp>
          <p:nvSpPr>
            <p:cNvPr id="244" name="Google Shape;244;p34"/>
            <p:cNvSpPr/>
            <p:nvPr/>
          </p:nvSpPr>
          <p:spPr>
            <a:xfrm>
              <a:off x="3714952" y="4229403"/>
              <a:ext cx="4935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 txBox="1"/>
            <p:nvPr/>
          </p:nvSpPr>
          <p:spPr>
            <a:xfrm>
              <a:off x="3949420" y="4262783"/>
              <a:ext cx="24600" cy="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753258" y="2393966"/>
              <a:ext cx="493500" cy="188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 txBox="1"/>
            <p:nvPr/>
          </p:nvSpPr>
          <p:spPr>
            <a:xfrm>
              <a:off x="951445" y="3285924"/>
              <a:ext cx="97200" cy="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3714952" y="3288825"/>
              <a:ext cx="4935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 txBox="1"/>
            <p:nvPr/>
          </p:nvSpPr>
          <p:spPr>
            <a:xfrm>
              <a:off x="3949420" y="3322204"/>
              <a:ext cx="24600" cy="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753258" y="2393966"/>
              <a:ext cx="493500" cy="94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 txBox="1"/>
            <p:nvPr/>
          </p:nvSpPr>
          <p:spPr>
            <a:xfrm>
              <a:off x="973510" y="2837699"/>
              <a:ext cx="53100" cy="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3714952" y="2348246"/>
              <a:ext cx="4935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 txBox="1"/>
            <p:nvPr/>
          </p:nvSpPr>
          <p:spPr>
            <a:xfrm>
              <a:off x="3949420" y="2381626"/>
              <a:ext cx="24600" cy="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753258" y="2348246"/>
              <a:ext cx="4935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 txBox="1"/>
            <p:nvPr/>
          </p:nvSpPr>
          <p:spPr>
            <a:xfrm>
              <a:off x="987726" y="2381626"/>
              <a:ext cx="24600" cy="2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753258" y="1453387"/>
              <a:ext cx="493500" cy="94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 txBox="1"/>
            <p:nvPr/>
          </p:nvSpPr>
          <p:spPr>
            <a:xfrm>
              <a:off x="973510" y="1897121"/>
              <a:ext cx="53100" cy="5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4"/>
            <p:cNvSpPr/>
            <p:nvPr/>
          </p:nvSpPr>
          <p:spPr>
            <a:xfrm>
              <a:off x="753258" y="512809"/>
              <a:ext cx="493500" cy="188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4"/>
            <p:cNvSpPr txBox="1"/>
            <p:nvPr/>
          </p:nvSpPr>
          <p:spPr>
            <a:xfrm>
              <a:off x="951445" y="1404766"/>
              <a:ext cx="97200" cy="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00"/>
                <a:buFont typeface="Arial"/>
                <a:buNone/>
              </a:pPr>
              <a:endParaRPr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4"/>
            <p:cNvSpPr/>
            <p:nvPr/>
          </p:nvSpPr>
          <p:spPr>
            <a:xfrm rot="-5400000">
              <a:off x="-1603153" y="2017782"/>
              <a:ext cx="3960300" cy="7524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4"/>
            <p:cNvSpPr txBox="1"/>
            <p:nvPr/>
          </p:nvSpPr>
          <p:spPr>
            <a:xfrm rot="-5400000">
              <a:off x="-1603153" y="2017782"/>
              <a:ext cx="39603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100" tIns="31100" rIns="31100" bIns="3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900"/>
                <a:buFont typeface="Arial"/>
                <a:buNone/>
              </a:pPr>
              <a:r>
                <a:rPr lang="en" sz="3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Science 10</a:t>
              </a:r>
              <a:endParaRPr sz="3600"/>
            </a:p>
          </p:txBody>
        </p:sp>
        <p:sp>
          <p:nvSpPr>
            <p:cNvPr id="262" name="Google Shape;262;p34"/>
            <p:cNvSpPr/>
            <p:nvPr/>
          </p:nvSpPr>
          <p:spPr>
            <a:xfrm>
              <a:off x="1246874" y="136577"/>
              <a:ext cx="2468100" cy="7524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4"/>
            <p:cNvSpPr txBox="1"/>
            <p:nvPr/>
          </p:nvSpPr>
          <p:spPr>
            <a:xfrm>
              <a:off x="1246874" y="136577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Earth Science 11</a:t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1246874" y="1077156"/>
              <a:ext cx="2468100" cy="7524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4"/>
            <p:cNvSpPr txBox="1"/>
            <p:nvPr/>
          </p:nvSpPr>
          <p:spPr>
            <a:xfrm>
              <a:off x="1246874" y="1077156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Science </a:t>
              </a:r>
              <a:r>
                <a:rPr lang="en" sz="2500">
                  <a:solidFill>
                    <a:schemeClr val="lt1"/>
                  </a:solidFill>
                </a:rPr>
                <a:t>for Citizens 11</a:t>
              </a:r>
              <a:endParaRPr/>
            </a:p>
          </p:txBody>
        </p:sp>
        <p:sp>
          <p:nvSpPr>
            <p:cNvPr id="266" name="Google Shape;266;p34"/>
            <p:cNvSpPr/>
            <p:nvPr/>
          </p:nvSpPr>
          <p:spPr>
            <a:xfrm>
              <a:off x="1246874" y="2017735"/>
              <a:ext cx="2468100" cy="7524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4"/>
            <p:cNvSpPr txBox="1"/>
            <p:nvPr/>
          </p:nvSpPr>
          <p:spPr>
            <a:xfrm>
              <a:off x="1246874" y="2017735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Physics 11</a:t>
              </a:r>
              <a:endParaRPr/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4208568" y="2017735"/>
              <a:ext cx="2468100" cy="7524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4"/>
            <p:cNvSpPr txBox="1"/>
            <p:nvPr/>
          </p:nvSpPr>
          <p:spPr>
            <a:xfrm>
              <a:off x="4208568" y="2017735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Physics 12</a:t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1246874" y="2958313"/>
              <a:ext cx="2468100" cy="7524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4"/>
            <p:cNvSpPr txBox="1"/>
            <p:nvPr/>
          </p:nvSpPr>
          <p:spPr>
            <a:xfrm>
              <a:off x="1246874" y="2958313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Chemistry 11</a:t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4208568" y="2958313"/>
              <a:ext cx="2468100" cy="7524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4"/>
            <p:cNvSpPr txBox="1"/>
            <p:nvPr/>
          </p:nvSpPr>
          <p:spPr>
            <a:xfrm>
              <a:off x="4208568" y="2958313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Chemistry 12</a:t>
              </a:r>
              <a:endParaRPr/>
            </a:p>
          </p:txBody>
        </p:sp>
        <p:sp>
          <p:nvSpPr>
            <p:cNvPr id="274" name="Google Shape;274;p34"/>
            <p:cNvSpPr/>
            <p:nvPr/>
          </p:nvSpPr>
          <p:spPr>
            <a:xfrm>
              <a:off x="1246874" y="3898892"/>
              <a:ext cx="2468100" cy="7524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4"/>
            <p:cNvSpPr txBox="1"/>
            <p:nvPr/>
          </p:nvSpPr>
          <p:spPr>
            <a:xfrm>
              <a:off x="1246874" y="3898892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</a:rPr>
                <a:t>Life Sciences 11</a:t>
              </a:r>
              <a:endParaRPr/>
            </a:p>
          </p:txBody>
        </p:sp>
        <p:sp>
          <p:nvSpPr>
            <p:cNvPr id="276" name="Google Shape;276;p34"/>
            <p:cNvSpPr/>
            <p:nvPr/>
          </p:nvSpPr>
          <p:spPr>
            <a:xfrm>
              <a:off x="4208568" y="3898892"/>
              <a:ext cx="2468100" cy="7524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4"/>
            <p:cNvSpPr txBox="1"/>
            <p:nvPr/>
          </p:nvSpPr>
          <p:spPr>
            <a:xfrm>
              <a:off x="4208568" y="3898892"/>
              <a:ext cx="2468100" cy="75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875" tIns="15875" rIns="15875" bIns="15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en" sz="2500">
                  <a:solidFill>
                    <a:schemeClr val="lt1"/>
                  </a:solidFill>
                </a:rPr>
                <a:t>Life Sciences</a:t>
              </a:r>
              <a:r>
                <a:rPr lang="en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12</a:t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83" name="Google Shape;283;p35"/>
          <p:cNvGrpSpPr/>
          <p:nvPr/>
        </p:nvGrpSpPr>
        <p:grpSpPr>
          <a:xfrm>
            <a:off x="764804" y="1281391"/>
            <a:ext cx="7614422" cy="2580762"/>
            <a:chOff x="2804" y="1022721"/>
            <a:chExt cx="7614422" cy="3441016"/>
          </a:xfrm>
        </p:grpSpPr>
        <p:sp>
          <p:nvSpPr>
            <p:cNvPr id="284" name="Google Shape;284;p35"/>
            <p:cNvSpPr/>
            <p:nvPr/>
          </p:nvSpPr>
          <p:spPr>
            <a:xfrm>
              <a:off x="5277233" y="3794824"/>
              <a:ext cx="390000" cy="37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 txBox="1"/>
            <p:nvPr/>
          </p:nvSpPr>
          <p:spPr>
            <a:xfrm>
              <a:off x="5458763" y="3967140"/>
              <a:ext cx="27000" cy="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5277233" y="3423260"/>
              <a:ext cx="390000" cy="37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 txBox="1"/>
            <p:nvPr/>
          </p:nvSpPr>
          <p:spPr>
            <a:xfrm>
              <a:off x="5458763" y="3595576"/>
              <a:ext cx="27000" cy="2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2937269" y="3237478"/>
              <a:ext cx="390000" cy="55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 txBox="1"/>
            <p:nvPr/>
          </p:nvSpPr>
          <p:spPr>
            <a:xfrm>
              <a:off x="3115260" y="3499145"/>
              <a:ext cx="33900" cy="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5277233" y="2634411"/>
              <a:ext cx="3900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5462480" y="2670382"/>
              <a:ext cx="19500" cy="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2937269" y="2680131"/>
              <a:ext cx="390000" cy="55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 txBox="1"/>
            <p:nvPr/>
          </p:nvSpPr>
          <p:spPr>
            <a:xfrm>
              <a:off x="3115260" y="2941799"/>
              <a:ext cx="33900" cy="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597306" y="2587240"/>
              <a:ext cx="390000" cy="65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 txBox="1"/>
            <p:nvPr/>
          </p:nvSpPr>
          <p:spPr>
            <a:xfrm>
              <a:off x="773347" y="2893403"/>
              <a:ext cx="37800" cy="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2937269" y="1891283"/>
              <a:ext cx="390000" cy="9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 txBox="1"/>
            <p:nvPr/>
          </p:nvSpPr>
          <p:spPr>
            <a:xfrm>
              <a:off x="3122516" y="1927253"/>
              <a:ext cx="19500" cy="1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597306" y="1937003"/>
              <a:ext cx="390000" cy="65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 txBox="1"/>
            <p:nvPr/>
          </p:nvSpPr>
          <p:spPr>
            <a:xfrm>
              <a:off x="773347" y="2243166"/>
              <a:ext cx="37800" cy="3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5"/>
            <p:cNvSpPr/>
            <p:nvPr/>
          </p:nvSpPr>
          <p:spPr>
            <a:xfrm rot="-5400000">
              <a:off x="-1264396" y="2289921"/>
              <a:ext cx="3129000" cy="5946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 txBox="1"/>
            <p:nvPr/>
          </p:nvSpPr>
          <p:spPr>
            <a:xfrm rot="-5400000">
              <a:off x="-1264396" y="2289921"/>
              <a:ext cx="3129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50" tIns="24750" rIns="24750" bIns="247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900"/>
                <a:buFont typeface="Arial"/>
                <a:buNone/>
              </a:pPr>
              <a:r>
                <a:rPr lang="en" sz="39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Math 9</a:t>
              </a: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987300" y="1639751"/>
              <a:ext cx="1950000" cy="5946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 txBox="1"/>
            <p:nvPr/>
          </p:nvSpPr>
          <p:spPr>
            <a:xfrm>
              <a:off x="987300" y="1639751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Workplace Math 10 </a:t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327263" y="1639751"/>
              <a:ext cx="1950000" cy="594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 txBox="1"/>
            <p:nvPr/>
          </p:nvSpPr>
          <p:spPr>
            <a:xfrm>
              <a:off x="3327263" y="1639751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*Workplace 11</a:t>
              </a: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987300" y="2940226"/>
              <a:ext cx="1950000" cy="594600"/>
            </a:xfrm>
            <a:prstGeom prst="rect">
              <a:avLst/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 txBox="1"/>
            <p:nvPr/>
          </p:nvSpPr>
          <p:spPr>
            <a:xfrm>
              <a:off x="987300" y="2940226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Foundations &amp; Pre-Calculus 10</a:t>
              </a: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327263" y="2382880"/>
              <a:ext cx="1950000" cy="594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 txBox="1"/>
            <p:nvPr/>
          </p:nvSpPr>
          <p:spPr>
            <a:xfrm>
              <a:off x="3327263" y="2382880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Foundations 11</a:t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5667226" y="2382880"/>
              <a:ext cx="1950000" cy="5946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 txBox="1"/>
            <p:nvPr/>
          </p:nvSpPr>
          <p:spPr>
            <a:xfrm>
              <a:off x="5667226" y="2382880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Foundations 12</a:t>
              </a: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327263" y="3497573"/>
              <a:ext cx="1950000" cy="594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 txBox="1"/>
            <p:nvPr/>
          </p:nvSpPr>
          <p:spPr>
            <a:xfrm>
              <a:off x="3327263" y="3497573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Pre-Calculus 11</a:t>
              </a: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5667226" y="3126009"/>
              <a:ext cx="1950000" cy="5946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 txBox="1"/>
            <p:nvPr/>
          </p:nvSpPr>
          <p:spPr>
            <a:xfrm>
              <a:off x="5667226" y="3126009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Pre-Calculus 12</a:t>
              </a: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5667226" y="3869137"/>
              <a:ext cx="1950000" cy="5946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 txBox="1"/>
            <p:nvPr/>
          </p:nvSpPr>
          <p:spPr>
            <a:xfrm>
              <a:off x="5667226" y="3869137"/>
              <a:ext cx="1950000" cy="59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Calculus 12 </a:t>
              </a:r>
              <a:endParaRPr/>
            </a:p>
          </p:txBody>
        </p:sp>
      </p:grpSp>
      <p:sp>
        <p:nvSpPr>
          <p:cNvPr id="318" name="Google Shape;318;p35"/>
          <p:cNvSpPr/>
          <p:nvPr/>
        </p:nvSpPr>
        <p:spPr>
          <a:xfrm>
            <a:off x="6096000" y="1085850"/>
            <a:ext cx="2133600" cy="2859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*Trades &amp; most entry level jobs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324" name="Google Shape;324;p36"/>
          <p:cNvGrpSpPr/>
          <p:nvPr/>
        </p:nvGrpSpPr>
        <p:grpSpPr>
          <a:xfrm>
            <a:off x="539407" y="1335625"/>
            <a:ext cx="7836715" cy="2415150"/>
            <a:chOff x="6007" y="1247434"/>
            <a:chExt cx="7836715" cy="3220200"/>
          </a:xfrm>
        </p:grpSpPr>
        <p:sp>
          <p:nvSpPr>
            <p:cNvPr id="325" name="Google Shape;325;p36"/>
            <p:cNvSpPr txBox="1"/>
            <p:nvPr/>
          </p:nvSpPr>
          <p:spPr>
            <a:xfrm>
              <a:off x="5625001" y="3421075"/>
              <a:ext cx="20100" cy="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6"/>
            <p:cNvSpPr txBox="1"/>
            <p:nvPr/>
          </p:nvSpPr>
          <p:spPr>
            <a:xfrm>
              <a:off x="3216755" y="3421075"/>
              <a:ext cx="20100" cy="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6"/>
            <p:cNvSpPr txBox="1"/>
            <p:nvPr/>
          </p:nvSpPr>
          <p:spPr>
            <a:xfrm>
              <a:off x="801041" y="3126802"/>
              <a:ext cx="35100" cy="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6"/>
            <p:cNvSpPr txBox="1"/>
            <p:nvPr/>
          </p:nvSpPr>
          <p:spPr>
            <a:xfrm>
              <a:off x="5625001" y="1891448"/>
              <a:ext cx="20100" cy="2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6"/>
            <p:cNvSpPr txBox="1"/>
            <p:nvPr/>
          </p:nvSpPr>
          <p:spPr>
            <a:xfrm>
              <a:off x="3212930" y="2078826"/>
              <a:ext cx="27600" cy="2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6"/>
            <p:cNvSpPr txBox="1"/>
            <p:nvPr/>
          </p:nvSpPr>
          <p:spPr>
            <a:xfrm>
              <a:off x="801041" y="2553192"/>
              <a:ext cx="35100" cy="3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00"/>
                <a:buFont typeface="Arial"/>
                <a:buNone/>
              </a:pPr>
              <a:endParaRPr sz="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6"/>
            <p:cNvSpPr/>
            <p:nvPr/>
          </p:nvSpPr>
          <p:spPr>
            <a:xfrm rot="-5400000">
              <a:off x="-1298093" y="2551534"/>
              <a:ext cx="3220200" cy="612000"/>
            </a:xfrm>
            <a:prstGeom prst="rect">
              <a:avLst/>
            </a:prstGeom>
            <a:gradFill>
              <a:gsLst>
                <a:gs pos="0">
                  <a:srgbClr val="2D5C97"/>
                </a:gs>
                <a:gs pos="80000">
                  <a:srgbClr val="3C7AC5"/>
                </a:gs>
                <a:gs pos="100000">
                  <a:srgbClr val="397BC9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6"/>
            <p:cNvSpPr txBox="1"/>
            <p:nvPr/>
          </p:nvSpPr>
          <p:spPr>
            <a:xfrm rot="-5400000">
              <a:off x="-1298093" y="2551534"/>
              <a:ext cx="32202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Physical &amp; Health Education 9</a:t>
              </a:r>
              <a:endParaRPr/>
            </a:p>
          </p:txBody>
        </p:sp>
        <p:sp>
          <p:nvSpPr>
            <p:cNvPr id="333" name="Google Shape;333;p36"/>
            <p:cNvSpPr txBox="1"/>
            <p:nvPr/>
          </p:nvSpPr>
          <p:spPr>
            <a:xfrm>
              <a:off x="1002438" y="2164317"/>
              <a:ext cx="2040600" cy="10041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PHE 10 (required)</a:t>
              </a:r>
              <a:endParaRPr/>
            </a:p>
          </p:txBody>
        </p:sp>
        <p:sp>
          <p:nvSpPr>
            <p:cNvPr id="334" name="Google Shape;334;p36"/>
            <p:cNvSpPr/>
            <p:nvPr/>
          </p:nvSpPr>
          <p:spPr>
            <a:xfrm>
              <a:off x="3427476" y="1595557"/>
              <a:ext cx="2007000" cy="6120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 txBox="1"/>
            <p:nvPr/>
          </p:nvSpPr>
          <p:spPr>
            <a:xfrm>
              <a:off x="3427476" y="1595557"/>
              <a:ext cx="2007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Active Living 11 (PHE 11)</a:t>
              </a:r>
              <a:endParaRPr sz="1800"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5835722" y="1595557"/>
              <a:ext cx="2007000" cy="6120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6"/>
            <p:cNvSpPr txBox="1"/>
            <p:nvPr/>
          </p:nvSpPr>
          <p:spPr>
            <a:xfrm>
              <a:off x="5835722" y="1595557"/>
              <a:ext cx="2007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</a:rPr>
                <a:t>Active Living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12 (</a:t>
              </a:r>
              <a:r>
                <a:rPr lang="en" sz="1800">
                  <a:solidFill>
                    <a:schemeClr val="lt1"/>
                  </a:solidFill>
                </a:rPr>
                <a:t>PHE12</a:t>
              </a: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</a:t>
              </a:r>
              <a:endParaRPr sz="1800"/>
            </a:p>
          </p:txBody>
        </p:sp>
        <p:sp>
          <p:nvSpPr>
            <p:cNvPr id="338" name="Google Shape;338;p36"/>
            <p:cNvSpPr/>
            <p:nvPr/>
          </p:nvSpPr>
          <p:spPr>
            <a:xfrm>
              <a:off x="3427476" y="2360371"/>
              <a:ext cx="2007000" cy="6120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 txBox="1"/>
            <p:nvPr/>
          </p:nvSpPr>
          <p:spPr>
            <a:xfrm>
              <a:off x="3427476" y="2360371"/>
              <a:ext cx="2007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for Life 11 (girls)</a:t>
              </a:r>
              <a:endParaRPr sz="1800"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5835722" y="2360371"/>
              <a:ext cx="2007000" cy="6120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 txBox="1"/>
            <p:nvPr/>
          </p:nvSpPr>
          <p:spPr>
            <a:xfrm>
              <a:off x="5835722" y="2360371"/>
              <a:ext cx="2007000" cy="61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Fit for Life 12 (girls)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endParaRPr sz="2000">
                <a:solidFill>
                  <a:schemeClr val="lt1"/>
                </a:solidFill>
              </a:endParaRPr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5835722" y="3125184"/>
              <a:ext cx="2007000" cy="612000"/>
            </a:xfrm>
            <a:prstGeom prst="rect">
              <a:avLst/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38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FITNESS AND CONDITIONING 12</a:t>
              </a:r>
              <a:endParaRPr/>
            </a:p>
          </p:txBody>
        </p:sp>
        <p:sp>
          <p:nvSpPr>
            <p:cNvPr id="343" name="Google Shape;343;p36"/>
            <p:cNvSpPr/>
            <p:nvPr/>
          </p:nvSpPr>
          <p:spPr>
            <a:xfrm>
              <a:off x="3427476" y="3125184"/>
              <a:ext cx="2007000" cy="6120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38" scaled="0"/>
            </a:gra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FITNESS AND CONDITIONING 11</a:t>
              </a:r>
              <a:endParaRPr/>
            </a:p>
          </p:txBody>
        </p:sp>
      </p:grpSp>
      <p:sp>
        <p:nvSpPr>
          <p:cNvPr id="344" name="Google Shape;344;p36"/>
          <p:cNvSpPr txBox="1"/>
          <p:nvPr/>
        </p:nvSpPr>
        <p:spPr>
          <a:xfrm>
            <a:off x="4732400" y="3451300"/>
            <a:ext cx="2963700" cy="497100"/>
          </a:xfrm>
          <a:prstGeom prst="rect">
            <a:avLst/>
          </a:prstGeom>
          <a:solidFill>
            <a:srgbClr val="5D427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LEADERSHIP (Raider Connect)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397950" y="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Calibri"/>
              <a:buNone/>
            </a:pPr>
            <a:r>
              <a:rPr lang="en" sz="3600">
                <a:solidFill>
                  <a:srgbClr val="FFFFFF"/>
                </a:solidFill>
              </a:rPr>
              <a:t>Making decisions about courses….</a:t>
            </a: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812</Words>
  <Application>Microsoft Office PowerPoint</Application>
  <PresentationFormat>On-screen Show (16:9)</PresentationFormat>
  <Paragraphs>224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Noto Sans Symbols</vt:lpstr>
      <vt:lpstr>Simple Dark</vt:lpstr>
      <vt:lpstr>Black</vt:lpstr>
      <vt:lpstr>Ms. Pooni (A-G) Mr. Sall (H-Q) Ms. Schlatter (R-Z)</vt:lpstr>
      <vt:lpstr>Graduation Requirements</vt:lpstr>
      <vt:lpstr>How to get credits…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decisions about courses….</vt:lpstr>
      <vt:lpstr>Do I Need a 2nd Language?</vt:lpstr>
      <vt:lpstr>PowerPoint Presentation</vt:lpstr>
      <vt:lpstr>Business Education</vt:lpstr>
      <vt:lpstr>PowerPoint Presentation</vt:lpstr>
      <vt:lpstr>Technology Education</vt:lpstr>
      <vt:lpstr>Media Arts</vt:lpstr>
      <vt:lpstr>Visual Arts</vt:lpstr>
      <vt:lpstr>Performing Arts</vt:lpstr>
      <vt:lpstr>PowerPoint Presentation</vt:lpstr>
      <vt:lpstr>NOTE</vt:lpstr>
      <vt:lpstr>Grade 11 Course Selection</vt:lpstr>
      <vt:lpstr>PowerPoint Presentation</vt:lpstr>
      <vt:lpstr>Password Requirements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Ms. Pooni (A-G) Mr. Sall (H-Q) Ms. Schlatter (R-Z)</dc:title>
  <dc:creator>Jason Sall</dc:creator>
  <cp:lastModifiedBy>Wendy Goltz</cp:lastModifiedBy>
  <cp:revision>1</cp:revision>
  <dcterms:modified xsi:type="dcterms:W3CDTF">2020-02-21T21:21:53Z</dcterms:modified>
</cp:coreProperties>
</file>